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5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29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24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44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2279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816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326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788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0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38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53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69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82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47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56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56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33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45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F3F52B-2C94-418F-BA15-40BAB415C3F7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BF1E-1C9E-4071-B5E8-333E367C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395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439477"/>
          </a:xfrm>
        </p:spPr>
        <p:txBody>
          <a:bodyPr>
            <a:normAutofit fontScale="90000"/>
          </a:bodyPr>
          <a:lstStyle/>
          <a:p>
            <a:pPr algn="ctr"/>
            <a:r>
              <a:rPr lang="kk-KZ" sz="6600" b="1" dirty="0" smtClean="0"/>
              <a:t/>
            </a:r>
            <a:br>
              <a:rPr lang="kk-KZ" sz="6600" b="1" dirty="0" smtClean="0"/>
            </a:br>
            <a:r>
              <a:rPr lang="kk-KZ" sz="6600" b="1" dirty="0" smtClean="0"/>
              <a:t>Ауытқыған </a:t>
            </a:r>
            <a:r>
              <a:rPr lang="kk-KZ" sz="6600" b="1" dirty="0"/>
              <a:t>психикалық дамудың жіктелуі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347597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960" y="284480"/>
            <a:ext cx="113995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err="1" smtClean="0"/>
              <a:t>Пренаталды</a:t>
            </a:r>
            <a:r>
              <a:rPr lang="ru-RU" sz="4800" dirty="0" smtClean="0"/>
              <a:t>, 3</a:t>
            </a:r>
            <a:r>
              <a:rPr lang="kk-KZ" sz="4800" dirty="0" smtClean="0"/>
              <a:t> жасқа дейінгі </a:t>
            </a:r>
            <a:r>
              <a:rPr lang="ru-RU" sz="4800" dirty="0" err="1" smtClean="0"/>
              <a:t>кезде</a:t>
            </a:r>
            <a:r>
              <a:rPr lang="ru-RU" sz="4800" dirty="0" smtClean="0"/>
              <a:t> </a:t>
            </a:r>
            <a:r>
              <a:rPr lang="ru-RU" sz="4800" dirty="0" err="1"/>
              <a:t>мидың</a:t>
            </a:r>
            <a:r>
              <a:rPr lang="ru-RU" sz="4800" dirty="0"/>
              <a:t> </a:t>
            </a:r>
            <a:r>
              <a:rPr lang="ru-RU" sz="4800" dirty="0" err="1"/>
              <a:t>морфофункционалды</a:t>
            </a:r>
            <a:r>
              <a:rPr lang="ru-RU" sz="4800" dirty="0"/>
              <a:t> </a:t>
            </a:r>
            <a:r>
              <a:rPr lang="ru-RU" sz="4800" dirty="0" err="1"/>
              <a:t>жетілмеуі</a:t>
            </a:r>
            <a:r>
              <a:rPr lang="ru-RU" sz="4800" dirty="0"/>
              <a:t>, </a:t>
            </a:r>
            <a:r>
              <a:rPr lang="ru-RU" sz="4800" dirty="0" err="1"/>
              <a:t>гемотологиялық</a:t>
            </a:r>
            <a:r>
              <a:rPr lang="ru-RU" sz="4800" dirty="0"/>
              <a:t> </a:t>
            </a:r>
            <a:r>
              <a:rPr lang="ru-RU" sz="4800" dirty="0" err="1"/>
              <a:t>кедергі</a:t>
            </a:r>
            <a:r>
              <a:rPr lang="ru-RU" sz="4800" dirty="0"/>
              <a:t> (барьер) (</a:t>
            </a:r>
            <a:r>
              <a:rPr lang="ru-RU" sz="4800" dirty="0" err="1"/>
              <a:t>қан</a:t>
            </a:r>
            <a:r>
              <a:rPr lang="ru-RU" sz="4800" dirty="0"/>
              <a:t>, </a:t>
            </a:r>
            <a:r>
              <a:rPr lang="ru-RU" sz="4800" dirty="0" err="1"/>
              <a:t>иммунды</a:t>
            </a:r>
            <a:r>
              <a:rPr lang="ru-RU" sz="4800" dirty="0"/>
              <a:t> </a:t>
            </a:r>
            <a:r>
              <a:rPr lang="ru-RU" sz="4800" dirty="0" err="1"/>
              <a:t>жүйе</a:t>
            </a:r>
            <a:r>
              <a:rPr lang="ru-RU" sz="4800" dirty="0"/>
              <a:t> бала </a:t>
            </a:r>
            <a:r>
              <a:rPr lang="ru-RU" sz="4800" dirty="0" err="1"/>
              <a:t>ағзасын</a:t>
            </a:r>
            <a:r>
              <a:rPr lang="ru-RU" sz="4800" dirty="0"/>
              <a:t> </a:t>
            </a:r>
            <a:r>
              <a:rPr lang="ru-RU" sz="4800" dirty="0" err="1"/>
              <a:t>жеткілікті</a:t>
            </a:r>
            <a:r>
              <a:rPr lang="ru-RU" sz="4800" dirty="0"/>
              <a:t> </a:t>
            </a:r>
            <a:r>
              <a:rPr lang="ru-RU" sz="4800" dirty="0" err="1"/>
              <a:t>шамада</a:t>
            </a:r>
            <a:r>
              <a:rPr lang="ru-RU" sz="4800" dirty="0"/>
              <a:t> </a:t>
            </a:r>
            <a:r>
              <a:rPr lang="ru-RU" sz="4800" dirty="0" err="1"/>
              <a:t>қорғай</a:t>
            </a:r>
            <a:r>
              <a:rPr lang="ru-RU" sz="4800" dirty="0"/>
              <a:t> </a:t>
            </a:r>
            <a:r>
              <a:rPr lang="ru-RU" sz="4800" dirty="0" err="1"/>
              <a:t>алмайды</a:t>
            </a:r>
            <a:r>
              <a:rPr lang="ru-RU" sz="4800" dirty="0"/>
              <a:t>) </a:t>
            </a:r>
            <a:r>
              <a:rPr lang="ru-RU" sz="4800" dirty="0" err="1" smtClean="0"/>
              <a:t>болады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274485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0080" y="436880"/>
            <a:ext cx="10789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Пренаталды </a:t>
            </a:r>
            <a:r>
              <a:rPr lang="kk-KZ" sz="4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кезеңде, </a:t>
            </a:r>
            <a:r>
              <a:rPr lang="kk-KZ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дизонтогенездің қалыптасуы тұрғысынан, біршама қауіпті кез жүктіліктің </a:t>
            </a:r>
            <a:r>
              <a:rPr lang="ru-RU" sz="4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</a:t>
            </a:r>
            <a:r>
              <a:rPr lang="kk-KZ" sz="4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ші 3 </a:t>
            </a:r>
            <a:r>
              <a:rPr lang="kk-KZ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айы – бұл бас миы құрылымдарының интенсивті жасушалық дифференциация кезеңі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587963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3040" y="467360"/>
            <a:ext cx="8483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/>
              <a:t>Мектепке</a:t>
            </a:r>
            <a:r>
              <a:rPr lang="ru-RU" sz="4000" dirty="0"/>
              <a:t> </a:t>
            </a:r>
            <a:r>
              <a:rPr lang="ru-RU" sz="4000" dirty="0" err="1"/>
              <a:t>дейінгі</a:t>
            </a:r>
            <a:r>
              <a:rPr lang="ru-RU" sz="4000" dirty="0"/>
              <a:t> </a:t>
            </a:r>
            <a:r>
              <a:rPr lang="ru-RU" sz="4000" dirty="0" err="1"/>
              <a:t>және</a:t>
            </a:r>
            <a:r>
              <a:rPr lang="ru-RU" sz="4000" dirty="0"/>
              <a:t> </a:t>
            </a:r>
            <a:r>
              <a:rPr lang="ru-RU" sz="4000" dirty="0" err="1"/>
              <a:t>кіші</a:t>
            </a:r>
            <a:r>
              <a:rPr lang="ru-RU" sz="4000" dirty="0"/>
              <a:t> </a:t>
            </a:r>
            <a:r>
              <a:rPr lang="ru-RU" sz="4000" dirty="0" err="1"/>
              <a:t>мектеп</a:t>
            </a:r>
            <a:r>
              <a:rPr lang="ru-RU" sz="4000" dirty="0"/>
              <a:t> </a:t>
            </a:r>
            <a:r>
              <a:rPr lang="ru-RU" sz="4000" dirty="0" err="1"/>
              <a:t>жасында</a:t>
            </a:r>
            <a:r>
              <a:rPr lang="ru-RU" sz="4000" dirty="0"/>
              <a:t> 3-тен 11 </a:t>
            </a:r>
            <a:r>
              <a:rPr lang="ru-RU" sz="4000" dirty="0" err="1"/>
              <a:t>жасқа</a:t>
            </a:r>
            <a:r>
              <a:rPr lang="ru-RU" sz="4000" dirty="0"/>
              <a:t> </a:t>
            </a:r>
            <a:r>
              <a:rPr lang="ru-RU" sz="4000" dirty="0" err="1"/>
              <a:t>дейін</a:t>
            </a:r>
            <a:r>
              <a:rPr lang="ru-RU" sz="4000" dirty="0"/>
              <a:t> </a:t>
            </a:r>
            <a:r>
              <a:rPr lang="ru-RU" sz="4000" dirty="0" err="1"/>
              <a:t>ағза</a:t>
            </a:r>
            <a:r>
              <a:rPr lang="ru-RU" sz="4000" dirty="0"/>
              <a:t> </a:t>
            </a:r>
            <a:r>
              <a:rPr lang="ru-RU" sz="4000" dirty="0" err="1"/>
              <a:t>жеткілікті</a:t>
            </a:r>
            <a:r>
              <a:rPr lang="ru-RU" sz="4000" dirty="0"/>
              <a:t> </a:t>
            </a:r>
            <a:r>
              <a:rPr lang="ru-RU" sz="4000" dirty="0" err="1"/>
              <a:t>төзімді</a:t>
            </a:r>
            <a:r>
              <a:rPr lang="ru-RU" sz="4000" dirty="0"/>
              <a:t> </a:t>
            </a:r>
            <a:r>
              <a:rPr lang="ru-RU" sz="4000" dirty="0" err="1"/>
              <a:t>және</a:t>
            </a:r>
            <a:r>
              <a:rPr lang="ru-RU" sz="4000" dirty="0"/>
              <a:t> </a:t>
            </a:r>
            <a:r>
              <a:rPr lang="ru-RU" sz="4000" dirty="0" err="1"/>
              <a:t>сырттан</a:t>
            </a:r>
            <a:r>
              <a:rPr lang="ru-RU" sz="4000" dirty="0"/>
              <a:t> </a:t>
            </a:r>
            <a:r>
              <a:rPr lang="ru-RU" sz="4000" dirty="0" err="1"/>
              <a:t>келген</a:t>
            </a:r>
            <a:r>
              <a:rPr lang="ru-RU" sz="4000" dirty="0"/>
              <a:t> </a:t>
            </a:r>
            <a:r>
              <a:rPr lang="ru-RU" sz="4000" dirty="0" err="1"/>
              <a:t>қандай</a:t>
            </a:r>
            <a:r>
              <a:rPr lang="ru-RU" sz="4000" dirty="0"/>
              <a:t> да </a:t>
            </a:r>
            <a:r>
              <a:rPr lang="ru-RU" sz="4000" dirty="0" err="1"/>
              <a:t>бір</a:t>
            </a:r>
            <a:r>
              <a:rPr lang="ru-RU" sz="4000" dirty="0"/>
              <a:t> </a:t>
            </a:r>
            <a:r>
              <a:rPr lang="ru-RU" sz="4000" dirty="0" err="1"/>
              <a:t>зияндылықтарды</a:t>
            </a:r>
            <a:r>
              <a:rPr lang="ru-RU" sz="4000" dirty="0"/>
              <a:t> </a:t>
            </a:r>
            <a:r>
              <a:rPr lang="ru-RU" sz="4000" dirty="0" err="1"/>
              <a:t>жақсы</a:t>
            </a:r>
            <a:r>
              <a:rPr lang="ru-RU" sz="4000" dirty="0"/>
              <a:t> </a:t>
            </a:r>
            <a:r>
              <a:rPr lang="ru-RU" sz="4000" dirty="0" err="1"/>
              <a:t>жеңе</a:t>
            </a:r>
            <a:r>
              <a:rPr lang="ru-RU" sz="4000" dirty="0"/>
              <a:t> </a:t>
            </a:r>
            <a:r>
              <a:rPr lang="ru-RU" sz="4000" dirty="0" err="1" smtClean="0"/>
              <a:t>алады</a:t>
            </a:r>
            <a:endParaRPr lang="ru-RU" sz="4000" dirty="0" smtClean="0"/>
          </a:p>
          <a:p>
            <a:pPr algn="ctr"/>
            <a:r>
              <a:rPr lang="ru-RU" sz="4000" dirty="0" err="1" smtClean="0"/>
              <a:t>Әрбір</a:t>
            </a:r>
            <a:r>
              <a:rPr lang="ru-RU" sz="4000" dirty="0" smtClean="0"/>
              <a:t> </a:t>
            </a:r>
            <a:r>
              <a:rPr lang="ru-RU" sz="4000" dirty="0" err="1"/>
              <a:t>жас</a:t>
            </a:r>
            <a:r>
              <a:rPr lang="ru-RU" sz="4000" dirty="0"/>
              <a:t> </a:t>
            </a:r>
            <a:r>
              <a:rPr lang="ru-RU" sz="4000" dirty="0" err="1"/>
              <a:t>патогенді</a:t>
            </a:r>
            <a:r>
              <a:rPr lang="ru-RU" sz="4000" dirty="0"/>
              <a:t> </a:t>
            </a:r>
            <a:r>
              <a:rPr lang="ru-RU" sz="4000" dirty="0" err="1"/>
              <a:t>әсер</a:t>
            </a:r>
            <a:r>
              <a:rPr lang="ru-RU" sz="4000" dirty="0"/>
              <a:t> </a:t>
            </a:r>
            <a:r>
              <a:rPr lang="ru-RU" sz="4000" dirty="0" err="1"/>
              <a:t>кезіндегі</a:t>
            </a:r>
            <a:r>
              <a:rPr lang="ru-RU" sz="4000" dirty="0"/>
              <a:t> </a:t>
            </a:r>
            <a:r>
              <a:rPr lang="ru-RU" sz="4000" dirty="0" err="1"/>
              <a:t>әсерлену</a:t>
            </a:r>
            <a:r>
              <a:rPr lang="ru-RU" sz="4000" dirty="0"/>
              <a:t>, реакция </a:t>
            </a:r>
            <a:r>
              <a:rPr lang="ru-RU" sz="4000" dirty="0" err="1"/>
              <a:t>сипатына</a:t>
            </a:r>
            <a:r>
              <a:rPr lang="ru-RU" sz="4000" dirty="0"/>
              <a:t> </a:t>
            </a:r>
            <a:r>
              <a:rPr lang="ru-RU" sz="4000" dirty="0" err="1"/>
              <a:t>өз</a:t>
            </a:r>
            <a:r>
              <a:rPr lang="ru-RU" sz="4000" dirty="0"/>
              <a:t> </a:t>
            </a:r>
            <a:r>
              <a:rPr lang="ru-RU" sz="4000" dirty="0" err="1"/>
              <a:t>ізін</a:t>
            </a:r>
            <a:r>
              <a:rPr lang="ru-RU" sz="4000" dirty="0"/>
              <a:t> </a:t>
            </a:r>
            <a:r>
              <a:rPr lang="ru-RU" sz="4000" dirty="0" err="1" smtClean="0"/>
              <a:t>қалдырады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02811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6640" y="548640"/>
            <a:ext cx="80873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/>
              <a:t>Патогенді</a:t>
            </a:r>
            <a:r>
              <a:rPr lang="ru-RU" sz="4000" dirty="0"/>
              <a:t> </a:t>
            </a:r>
            <a:r>
              <a:rPr lang="ru-RU" sz="4000" dirty="0" err="1"/>
              <a:t>әсерлерге</a:t>
            </a:r>
            <a:r>
              <a:rPr lang="ru-RU" sz="4000" dirty="0"/>
              <a:t> </a:t>
            </a:r>
            <a:r>
              <a:rPr lang="ru-RU" sz="4000" dirty="0" err="1"/>
              <a:t>біз</a:t>
            </a:r>
            <a:r>
              <a:rPr lang="ru-RU" sz="4000" dirty="0"/>
              <a:t> тек </a:t>
            </a:r>
            <a:r>
              <a:rPr lang="ru-RU" sz="4000" dirty="0" err="1"/>
              <a:t>мүмкін</a:t>
            </a:r>
            <a:r>
              <a:rPr lang="ru-RU" sz="4000" dirty="0"/>
              <a:t> </a:t>
            </a:r>
            <a:r>
              <a:rPr lang="ru-RU" sz="4000" dirty="0" err="1"/>
              <a:t>болатын</a:t>
            </a:r>
            <a:r>
              <a:rPr lang="ru-RU" sz="4000" dirty="0"/>
              <a:t> </a:t>
            </a:r>
            <a:r>
              <a:rPr lang="ru-RU" sz="4000" dirty="0" err="1"/>
              <a:t>қандай</a:t>
            </a:r>
            <a:r>
              <a:rPr lang="ru-RU" sz="4000" dirty="0"/>
              <a:t> да </a:t>
            </a:r>
            <a:r>
              <a:rPr lang="ru-RU" sz="4000" dirty="0" err="1"/>
              <a:t>бір</a:t>
            </a:r>
            <a:r>
              <a:rPr lang="ru-RU" sz="4000" dirty="0"/>
              <a:t> ауру </a:t>
            </a:r>
            <a:r>
              <a:rPr lang="ru-RU" sz="4000" dirty="0" err="1"/>
              <a:t>үдерістерін</a:t>
            </a:r>
            <a:r>
              <a:rPr lang="ru-RU" sz="4000" dirty="0"/>
              <a:t> </a:t>
            </a:r>
            <a:r>
              <a:rPr lang="ru-RU" sz="4000" dirty="0" err="1"/>
              <a:t>ғана</a:t>
            </a:r>
            <a:r>
              <a:rPr lang="ru-RU" sz="4000" dirty="0"/>
              <a:t> </a:t>
            </a:r>
            <a:r>
              <a:rPr lang="ru-RU" sz="4000" dirty="0" err="1"/>
              <a:t>емес</a:t>
            </a:r>
            <a:r>
              <a:rPr lang="ru-RU" sz="4000" dirty="0"/>
              <a:t>, </a:t>
            </a:r>
            <a:r>
              <a:rPr lang="ru-RU" sz="4000" dirty="0" err="1"/>
              <a:t>сонымен</a:t>
            </a:r>
            <a:r>
              <a:rPr lang="ru-RU" sz="4000" dirty="0"/>
              <a:t> </a:t>
            </a:r>
            <a:r>
              <a:rPr lang="ru-RU" sz="4000" dirty="0" err="1"/>
              <a:t>қатар</a:t>
            </a:r>
            <a:r>
              <a:rPr lang="ru-RU" sz="4000" dirty="0"/>
              <a:t> </a:t>
            </a:r>
            <a:r>
              <a:rPr lang="ru-RU" sz="4000" dirty="0" err="1"/>
              <a:t>әлеуметтік-мәдени</a:t>
            </a:r>
            <a:r>
              <a:rPr lang="ru-RU" sz="4000" dirty="0"/>
              <a:t> </a:t>
            </a:r>
            <a:r>
              <a:rPr lang="ru-RU" sz="4000" dirty="0" err="1"/>
              <a:t>нәрселерді</a:t>
            </a:r>
            <a:r>
              <a:rPr lang="ru-RU" sz="4000" dirty="0"/>
              <a:t> де </a:t>
            </a:r>
            <a:r>
              <a:rPr lang="ru-RU" sz="4000" dirty="0" err="1" smtClean="0"/>
              <a:t>жатқызамыз</a:t>
            </a:r>
            <a:endParaRPr lang="ru-RU" sz="4000" dirty="0" smtClean="0"/>
          </a:p>
          <a:p>
            <a:pPr algn="ctr"/>
            <a:r>
              <a:rPr lang="kk-KZ" sz="4000" dirty="0"/>
              <a:t>Оларды </a:t>
            </a:r>
            <a:r>
              <a:rPr lang="kk-KZ" sz="4000" b="1" dirty="0"/>
              <a:t>жүйкелік</a:t>
            </a:r>
            <a:r>
              <a:rPr lang="ru-RU" sz="4000" b="1" dirty="0"/>
              <a:t>-</a:t>
            </a:r>
            <a:r>
              <a:rPr lang="kk-KZ" sz="4000" b="1" dirty="0"/>
              <a:t>психикалық </a:t>
            </a:r>
            <a:r>
              <a:rPr lang="kk-KZ" sz="4000" b="1" dirty="0"/>
              <a:t>ә</a:t>
            </a:r>
            <a:r>
              <a:rPr lang="kk-KZ" sz="4000" b="1" dirty="0" smtClean="0"/>
              <a:t>серлену </a:t>
            </a:r>
            <a:r>
              <a:rPr lang="kk-KZ" sz="4000" b="1" dirty="0"/>
              <a:t>деңгейлері</a:t>
            </a:r>
            <a:r>
              <a:rPr lang="kk-KZ" sz="4000" dirty="0"/>
              <a:t> деп атауға болады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88527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400" y="365759"/>
            <a:ext cx="115316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Ковалев В.В. </a:t>
            </a:r>
            <a:r>
              <a:rPr lang="ru-RU" sz="2400" dirty="0" err="1" smtClean="0"/>
              <a:t>Жүйке</a:t>
            </a:r>
            <a:r>
              <a:rPr lang="ru-RU" sz="2400" dirty="0" smtClean="0"/>
              <a:t>-</a:t>
            </a:r>
            <a:r>
              <a:rPr lang="kk-KZ" sz="2400" dirty="0" smtClean="0"/>
              <a:t>психикалық әсерлену деңгейлері: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err="1" smtClean="0"/>
              <a:t>Соматовегетативті</a:t>
            </a:r>
            <a:r>
              <a:rPr lang="ru-RU" sz="2400" dirty="0" smtClean="0"/>
              <a:t> </a:t>
            </a:r>
            <a:r>
              <a:rPr lang="ru-RU" sz="2400" dirty="0"/>
              <a:t>(0—3 </a:t>
            </a:r>
            <a:r>
              <a:rPr lang="ru-RU" sz="2400" dirty="0" err="1" smtClean="0"/>
              <a:t>жас</a:t>
            </a:r>
            <a:r>
              <a:rPr lang="ru-RU" sz="2400" dirty="0" smtClean="0"/>
              <a:t>). </a:t>
            </a:r>
            <a:r>
              <a:rPr lang="kk-KZ" sz="2400" dirty="0"/>
              <a:t>Ағзаның барлық жүйелері жетілмегендіктен, бұл жаста кез келген патогенді әсер сомато-вегетативті реакциялардың кешенінен </a:t>
            </a:r>
            <a:r>
              <a:rPr lang="kk-KZ" sz="2400" dirty="0" smtClean="0"/>
              <a:t>туындайды. </a:t>
            </a:r>
            <a:endParaRPr lang="ru-RU" sz="2400" dirty="0"/>
          </a:p>
          <a:p>
            <a:pPr marL="342900" indent="-342900">
              <a:buFont typeface="+mj-lt"/>
              <a:buAutoNum type="arabicPeriod"/>
            </a:pPr>
            <a:r>
              <a:rPr lang="ru-RU" sz="2400" dirty="0" err="1" smtClean="0"/>
              <a:t>Психомоторлы</a:t>
            </a:r>
            <a:r>
              <a:rPr lang="ru-RU" sz="2400" dirty="0" smtClean="0"/>
              <a:t> </a:t>
            </a:r>
            <a:r>
              <a:rPr lang="ru-RU" sz="2400" dirty="0"/>
              <a:t>(4-7 </a:t>
            </a:r>
            <a:r>
              <a:rPr lang="ru-RU" sz="2400" dirty="0" err="1" smtClean="0"/>
              <a:t>жас</a:t>
            </a:r>
            <a:r>
              <a:rPr lang="ru-RU" sz="2400" dirty="0" smtClean="0"/>
              <a:t>). </a:t>
            </a:r>
            <a:r>
              <a:rPr lang="kk-KZ" sz="2400" dirty="0"/>
              <a:t>С</a:t>
            </a:r>
            <a:r>
              <a:rPr lang="kk-KZ" sz="2400" dirty="0" smtClean="0"/>
              <a:t>өйлеудің </a:t>
            </a:r>
            <a:r>
              <a:rPr lang="kk-KZ" sz="2400" dirty="0"/>
              <a:t>моторлық қыры қалыптасуы үшін сензитивті </a:t>
            </a:r>
            <a:r>
              <a:rPr lang="kk-KZ" sz="2400" dirty="0" smtClean="0"/>
              <a:t>кезең. </a:t>
            </a:r>
            <a:r>
              <a:rPr lang="kk-KZ" sz="2400" dirty="0"/>
              <a:t>Бұл жаста кез келген зиындылықтар гипердинамикалық бұзылыстардың қалыптасуына, психомоторлы қозғыштыққа, кекештенуге, тиктерге, қорқыныштарға алып келуі мүмкін</a:t>
            </a:r>
            <a:endParaRPr lang="ru-RU" sz="2400" dirty="0"/>
          </a:p>
          <a:p>
            <a:pPr marL="342900" indent="-342900">
              <a:buFont typeface="+mj-lt"/>
              <a:buAutoNum type="arabicPeriod"/>
            </a:pPr>
            <a:r>
              <a:rPr lang="ru-RU" sz="2400" dirty="0" err="1" smtClean="0"/>
              <a:t>Аффективті</a:t>
            </a:r>
            <a:r>
              <a:rPr lang="ru-RU" sz="2400" dirty="0" smtClean="0"/>
              <a:t> </a:t>
            </a:r>
            <a:r>
              <a:rPr lang="ru-RU" sz="2400" dirty="0"/>
              <a:t>(5-10 </a:t>
            </a:r>
            <a:r>
              <a:rPr lang="ru-RU" sz="2400" dirty="0" err="1" smtClean="0"/>
              <a:t>жас</a:t>
            </a:r>
            <a:r>
              <a:rPr lang="ru-RU" sz="2400" dirty="0" smtClean="0"/>
              <a:t>). </a:t>
            </a:r>
            <a:r>
              <a:rPr lang="kk-KZ" sz="2400" dirty="0"/>
              <a:t>Кез келген зиындылыққа бала аффективті әсерленеді, бұл аффектінің буырқанып көрінуі сезімнен, қиын басқарылуымен, біршама буырқанған көрінісімен ерекшеленеді</a:t>
            </a:r>
            <a:endParaRPr lang="ru-RU" sz="2400" dirty="0"/>
          </a:p>
          <a:p>
            <a:pPr marL="342900" indent="-342900">
              <a:buFont typeface="+mj-lt"/>
              <a:buAutoNum type="arabicPeriod"/>
            </a:pPr>
            <a:r>
              <a:rPr lang="ru-RU" sz="2400" dirty="0" err="1" smtClean="0"/>
              <a:t>Эмоционалды-идеаторлы</a:t>
            </a:r>
            <a:r>
              <a:rPr lang="ru-RU" sz="2400" dirty="0" smtClean="0"/>
              <a:t> </a:t>
            </a:r>
            <a:r>
              <a:rPr lang="ru-RU" sz="2400" dirty="0"/>
              <a:t>(11—17 </a:t>
            </a:r>
            <a:r>
              <a:rPr lang="ru-RU" sz="2400" dirty="0" err="1" smtClean="0"/>
              <a:t>жас</a:t>
            </a:r>
            <a:r>
              <a:rPr lang="ru-RU" sz="2400" dirty="0" smtClean="0"/>
              <a:t>). </a:t>
            </a:r>
            <a:r>
              <a:rPr lang="kk-KZ" sz="2400" dirty="0"/>
              <a:t>Ол жасөспірімнің бүкіл психикасы мен тұлғасының қайта құрылуымен </a:t>
            </a:r>
            <a:r>
              <a:rPr lang="kk-KZ" sz="2400" dirty="0" smtClean="0"/>
              <a:t>ерекшеленеді. </a:t>
            </a:r>
            <a:r>
              <a:rPr lang="kk-KZ" sz="2400" dirty="0"/>
              <a:t>Қалыпты дамуда, жоғары құнды қызығушылықтар, ипохондриялық идеялар, дисморфобиялық бұзылыстар (өзінің мнимо уродствосымен байланысты бұзылыстар), қарсылықтың психогенді бұзылыстары</a:t>
            </a:r>
            <a:r>
              <a:rPr lang="kk-KZ" sz="2400" dirty="0" smtClean="0"/>
              <a:t>, патологиялық </a:t>
            </a:r>
            <a:r>
              <a:rPr lang="kk-KZ" sz="2400" dirty="0"/>
              <a:t>эмансипация немесе </a:t>
            </a:r>
            <a:r>
              <a:rPr lang="kk-KZ" sz="2400" dirty="0" smtClean="0"/>
              <a:t>оппозиция.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230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</a:t>
            </a:r>
            <a:r>
              <a:rPr lang="kk-KZ" dirty="0" smtClean="0"/>
              <a:t>.В. Лебединскийдің психикалық дизонтогенезді жіктеуі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589211" y="2133600"/>
          <a:ext cx="9064308" cy="4246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1436">
                  <a:extLst>
                    <a:ext uri="{9D8B030D-6E8A-4147-A177-3AD203B41FA5}">
                      <a16:colId xmlns:a16="http://schemas.microsoft.com/office/drawing/2014/main" val="2350397315"/>
                    </a:ext>
                  </a:extLst>
                </a:gridCol>
                <a:gridCol w="3021436">
                  <a:extLst>
                    <a:ext uri="{9D8B030D-6E8A-4147-A177-3AD203B41FA5}">
                      <a16:colId xmlns:a16="http://schemas.microsoft.com/office/drawing/2014/main" val="3332571672"/>
                    </a:ext>
                  </a:extLst>
                </a:gridCol>
                <a:gridCol w="3021436">
                  <a:extLst>
                    <a:ext uri="{9D8B030D-6E8A-4147-A177-3AD203B41FA5}">
                      <a16:colId xmlns:a16="http://schemas.microsoft.com/office/drawing/2014/main" val="3985321847"/>
                    </a:ext>
                  </a:extLst>
                </a:gridCol>
              </a:tblGrid>
              <a:tr h="606697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№0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Аномалия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Неден туындайды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35633"/>
                  </a:ext>
                </a:extLst>
              </a:tr>
              <a:tr h="6066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Толық жетілмеу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Дамудағы</a:t>
                      </a:r>
                      <a:r>
                        <a:rPr lang="kk-KZ" baseline="0" dirty="0" smtClean="0"/>
                        <a:t> артта қалу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611164"/>
                  </a:ext>
                </a:extLst>
              </a:tr>
              <a:tr h="6066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Тежелген даму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652839"/>
                  </a:ext>
                </a:extLst>
              </a:tr>
              <a:tr h="6066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Зақымданған даму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Дамудағы ақау (поломка)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947460"/>
                  </a:ext>
                </a:extLst>
              </a:tr>
              <a:tr h="6066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Тапшылықты даму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539012"/>
                  </a:ext>
                </a:extLst>
              </a:tr>
              <a:tr h="6066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Бұрмаланған даму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Даму</a:t>
                      </a:r>
                      <a:r>
                        <a:rPr lang="kk-KZ" baseline="0" dirty="0" smtClean="0"/>
                        <a:t> асинхрониясы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718998"/>
                  </a:ext>
                </a:extLst>
              </a:tr>
              <a:tr h="6066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Дисгармониялық даму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265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77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452718"/>
            <a:ext cx="11043920" cy="6090322"/>
          </a:xfrm>
        </p:spPr>
        <p:txBody>
          <a:bodyPr/>
          <a:lstStyle/>
          <a:p>
            <a:r>
              <a:rPr lang="kk-KZ" sz="3600" dirty="0"/>
              <a:t>Педагогикалық классификация,</a:t>
            </a:r>
            <a:br>
              <a:rPr lang="kk-KZ" sz="3600" dirty="0"/>
            </a:br>
            <a:r>
              <a:rPr lang="kk-KZ" sz="3600" dirty="0" smtClean="0"/>
              <a:t>Психологиялық </a:t>
            </a:r>
            <a:r>
              <a:rPr lang="kk-KZ" sz="3600" dirty="0"/>
              <a:t>классификация</a:t>
            </a:r>
            <a:br>
              <a:rPr lang="kk-KZ" sz="3600" dirty="0"/>
            </a:br>
            <a:r>
              <a:rPr lang="kk-KZ" sz="3600" dirty="0"/>
              <a:t>Н</a:t>
            </a:r>
            <a:r>
              <a:rPr lang="kk-KZ" sz="3600" dirty="0" smtClean="0"/>
              <a:t>ейропсихологиялық классификация</a:t>
            </a:r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600" dirty="0"/>
              <a:t>Б</a:t>
            </a:r>
            <a:r>
              <a:rPr lang="kk-KZ" sz="3600" dirty="0" smtClean="0"/>
              <a:t>арлығы </a:t>
            </a:r>
            <a:r>
              <a:rPr lang="kk-KZ" sz="3600" dirty="0"/>
              <a:t>да бүгінгі таңда эмпирикалық, қолданбалы сипатқа </a:t>
            </a:r>
            <a:r>
              <a:rPr lang="kk-KZ" sz="3600" dirty="0" smtClean="0"/>
              <a:t>ие.</a:t>
            </a:r>
            <a:br>
              <a:rPr lang="kk-KZ" sz="3600" dirty="0" smtClean="0"/>
            </a:br>
            <a:r>
              <a:rPr lang="kk-KZ" sz="3600" dirty="0"/>
              <a:t/>
            </a:r>
            <a:br>
              <a:rPr lang="kk-KZ" sz="3600" dirty="0"/>
            </a:br>
            <a:r>
              <a:rPr lang="kk-KZ" sz="3600" dirty="0" smtClean="0"/>
              <a:t>Олар </a:t>
            </a:r>
            <a:r>
              <a:rPr lang="kk-KZ" sz="3600" dirty="0"/>
              <a:t>белгілі бір тәсілмен жұмыс жасалуы тиіс балалар тобының ерекшеліктерін айқындау талпынысы жасалған зерттеу жұмыстарына сүйенеді.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181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400" y="2123440"/>
            <a:ext cx="10668000" cy="3728720"/>
          </a:xfrm>
        </p:spPr>
        <p:txBody>
          <a:bodyPr/>
          <a:lstStyle/>
          <a:p>
            <a:pPr algn="ctr"/>
            <a:r>
              <a:rPr lang="kk-KZ" b="1" dirty="0" smtClean="0"/>
              <a:t>В.В. Лебединскийдің </a:t>
            </a:r>
            <a:r>
              <a:rPr lang="kk-KZ" b="1" dirty="0"/>
              <a:t>классификациясы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4216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0" y="452718"/>
            <a:ext cx="11003279" cy="6130962"/>
          </a:xfrm>
        </p:spPr>
        <p:txBody>
          <a:bodyPr/>
          <a:lstStyle/>
          <a:p>
            <a:pPr algn="ctr"/>
            <a:r>
              <a:rPr lang="kk-KZ" dirty="0" smtClean="0"/>
              <a:t>Классификация </a:t>
            </a:r>
            <a:r>
              <a:rPr lang="kk-KZ" dirty="0"/>
              <a:t>клиницисттер жасап шығарған дизонтогенездің клиникалық параметрлеріне және Лебединский бөліп көрсеткен дизонтогенездің психологиялық параметрлеріне негізделген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49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14960"/>
            <a:ext cx="10789920" cy="1737360"/>
          </a:xfrm>
        </p:spPr>
        <p:txBody>
          <a:bodyPr/>
          <a:lstStyle/>
          <a:p>
            <a:r>
              <a:rPr lang="kk-KZ" dirty="0"/>
              <a:t>Дизонтогенездің клиникалық параметрлеріне:</a:t>
            </a:r>
            <a:br>
              <a:rPr lang="kk-KZ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822960" y="2143760"/>
            <a:ext cx="10383520" cy="3876040"/>
          </a:xfrm>
        </p:spPr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3200" dirty="0"/>
              <a:t>Зақым келтіретін агенттердің әсер ету уақыты;</a:t>
            </a:r>
            <a:endParaRPr lang="ru-RU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3200" dirty="0"/>
              <a:t>Зақым келтіретін агенттердің әсер ету ұзақтығы;</a:t>
            </a:r>
            <a:endParaRPr lang="ru-RU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k-KZ" sz="3200" dirty="0" smtClean="0"/>
              <a:t>Этиология, яғни қандай да бір аурудың немесе патологиялық күйдің пайда болу себептері</a:t>
            </a:r>
            <a:endParaRPr lang="ru-RU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3200" dirty="0" smtClean="0"/>
              <a:t>Ауру үдерісінің таралуы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800" dirty="0" smtClean="0"/>
              <a:t>Функция аралық байланыстардың бұзылыс дәрежесі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00953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760" y="284480"/>
            <a:ext cx="11054080" cy="1554480"/>
          </a:xfrm>
        </p:spPr>
        <p:txBody>
          <a:bodyPr/>
          <a:lstStyle/>
          <a:p>
            <a:r>
              <a:rPr lang="kk-KZ" dirty="0" smtClean="0"/>
              <a:t>Ауру үдерісінің таралуы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19760" y="2082800"/>
            <a:ext cx="10668000" cy="39370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800" dirty="0"/>
              <a:t>ж</a:t>
            </a:r>
            <a:r>
              <a:rPr lang="kk-KZ" sz="2800" dirty="0" smtClean="0"/>
              <a:t>үйелі сипатта (орталық жүйке жүйесінің маңдай бөліктері, оларды </a:t>
            </a:r>
            <a:r>
              <a:rPr lang="kk-KZ" sz="2800" dirty="0"/>
              <a:t>Небылицин </a:t>
            </a:r>
            <a:r>
              <a:rPr lang="kk-KZ" sz="2800" dirty="0" smtClean="0"/>
              <a:t>«жоғары анализаторлық» («сверханализаторными») деп атаған,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2800" dirty="0"/>
              <a:t>л</a:t>
            </a:r>
            <a:r>
              <a:rPr lang="kk-KZ" sz="2800" dirty="0" smtClean="0"/>
              <a:t>окальды сипатта (бас миы қыртысының төбе</a:t>
            </a:r>
            <a:r>
              <a:rPr lang="ru-RU" sz="2800" dirty="0" smtClean="0"/>
              <a:t>-</a:t>
            </a:r>
            <a:r>
              <a:rPr lang="kk-KZ" sz="2800" dirty="0" smtClean="0"/>
              <a:t>желке, самай бөліктері).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20316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2875"/>
            <a:ext cx="9753600" cy="657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248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0720" y="579120"/>
            <a:ext cx="1107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Маңдай бөліктері бағдарламалауға, жоспарлауға, жанамалылыққа, мақсатқа бағыттылыққа жауап береді.</a:t>
            </a:r>
          </a:p>
          <a:p>
            <a:pPr algn="ctr"/>
            <a:r>
              <a:rPr lang="kk-KZ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kk-KZ" sz="4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аңдай </a:t>
            </a:r>
            <a:r>
              <a:rPr lang="kk-KZ" sz="4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бөліктері бұзылғанда немесе оның дамуы баяулағанда психикалық, ойлау үдерістері бүтіндей бұзылады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10329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960" y="406400"/>
            <a:ext cx="113995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/>
              <a:t>Төбе-желке</a:t>
            </a:r>
            <a:r>
              <a:rPr lang="ru-RU" sz="3200" dirty="0"/>
              <a:t>, </a:t>
            </a:r>
            <a:r>
              <a:rPr lang="ru-RU" sz="3200" dirty="0" err="1"/>
              <a:t>самай</a:t>
            </a:r>
            <a:r>
              <a:rPr lang="ru-RU" sz="3200" dirty="0"/>
              <a:t> </a:t>
            </a:r>
            <a:r>
              <a:rPr lang="ru-RU" sz="3200" dirty="0" err="1"/>
              <a:t>бөліктері</a:t>
            </a:r>
            <a:r>
              <a:rPr lang="ru-RU" sz="3200" dirty="0"/>
              <a:t> (ми </a:t>
            </a:r>
            <a:r>
              <a:rPr lang="ru-RU" sz="3200" dirty="0" err="1"/>
              <a:t>қыртысының</a:t>
            </a:r>
            <a:r>
              <a:rPr lang="ru-RU" sz="3200" dirty="0"/>
              <a:t> </a:t>
            </a:r>
            <a:r>
              <a:rPr lang="ru-RU" sz="3200" dirty="0" err="1"/>
              <a:t>үшінші</a:t>
            </a:r>
            <a:r>
              <a:rPr lang="ru-RU" sz="3200" dirty="0"/>
              <a:t> </a:t>
            </a:r>
            <a:r>
              <a:rPr lang="ru-RU" sz="3200" dirty="0" err="1"/>
              <a:t>ретті</a:t>
            </a:r>
            <a:r>
              <a:rPr lang="ru-RU" sz="3200" dirty="0"/>
              <a:t> </a:t>
            </a:r>
            <a:r>
              <a:rPr lang="ru-RU" sz="3200" dirty="0" err="1"/>
              <a:t>аймағы</a:t>
            </a:r>
            <a:r>
              <a:rPr lang="ru-RU" sz="3200" dirty="0"/>
              <a:t>) </a:t>
            </a:r>
            <a:r>
              <a:rPr lang="ru-RU" sz="3200" dirty="0" err="1" smtClean="0"/>
              <a:t>түрлі</a:t>
            </a:r>
            <a:r>
              <a:rPr lang="ru-RU" sz="3200" dirty="0" smtClean="0"/>
              <a:t> </a:t>
            </a:r>
            <a:r>
              <a:rPr lang="ru-RU" sz="3200" dirty="0" err="1"/>
              <a:t>анализаторлардан</a:t>
            </a:r>
            <a:r>
              <a:rPr lang="ru-RU" sz="3200" dirty="0"/>
              <a:t> </a:t>
            </a:r>
            <a:r>
              <a:rPr lang="ru-RU" sz="3200" dirty="0" err="1"/>
              <a:t>келетін</a:t>
            </a:r>
            <a:r>
              <a:rPr lang="ru-RU" sz="3200" dirty="0"/>
              <a:t> </a:t>
            </a:r>
            <a:r>
              <a:rPr lang="ru-RU" sz="3200" dirty="0" err="1"/>
              <a:t>ақпараттарды</a:t>
            </a:r>
            <a:r>
              <a:rPr lang="ru-RU" sz="3200" dirty="0"/>
              <a:t> </a:t>
            </a:r>
            <a:r>
              <a:rPr lang="ru-RU" sz="3200" dirty="0" err="1"/>
              <a:t>қабылдау</a:t>
            </a:r>
            <a:r>
              <a:rPr lang="ru-RU" sz="3200" dirty="0"/>
              <a:t> мен </a:t>
            </a:r>
            <a:r>
              <a:rPr lang="ru-RU" sz="3200" dirty="0" err="1"/>
              <a:t>өңдеуге</a:t>
            </a:r>
            <a:r>
              <a:rPr lang="ru-RU" sz="3200" dirty="0"/>
              <a:t>, </a:t>
            </a:r>
            <a:r>
              <a:rPr lang="ru-RU" sz="3200" dirty="0" err="1"/>
              <a:t>ақпаратты</a:t>
            </a:r>
            <a:r>
              <a:rPr lang="ru-RU" sz="3200" dirty="0"/>
              <a:t> </a:t>
            </a:r>
            <a:r>
              <a:rPr lang="ru-RU" sz="3200" dirty="0" err="1"/>
              <a:t>интеграциялауға</a:t>
            </a:r>
            <a:r>
              <a:rPr lang="ru-RU" sz="3200" dirty="0"/>
              <a:t> </a:t>
            </a:r>
            <a:r>
              <a:rPr lang="ru-RU" sz="3200" dirty="0" err="1"/>
              <a:t>жауап</a:t>
            </a:r>
            <a:r>
              <a:rPr lang="ru-RU" sz="3200" dirty="0"/>
              <a:t> </a:t>
            </a:r>
            <a:r>
              <a:rPr lang="ru-RU" sz="3200" dirty="0" err="1" smtClean="0"/>
              <a:t>береді</a:t>
            </a:r>
            <a:endParaRPr lang="ru-RU" sz="3200" dirty="0" smtClean="0"/>
          </a:p>
          <a:p>
            <a:r>
              <a:rPr lang="kk-KZ" sz="3200" dirty="0" smtClean="0"/>
              <a:t>Зақымданса: балада </a:t>
            </a:r>
            <a:r>
              <a:rPr lang="kk-KZ" sz="3200" b="1" dirty="0"/>
              <a:t>орын басушы қор</a:t>
            </a:r>
            <a:r>
              <a:rPr lang="kk-KZ" sz="3200" dirty="0"/>
              <a:t> (компенсаторный фонд) көп болады. </a:t>
            </a:r>
            <a:r>
              <a:rPr lang="kk-KZ" sz="3200" dirty="0" smtClean="0"/>
              <a:t>Бірақ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3200" dirty="0" smtClean="0"/>
              <a:t>сенсорлық </a:t>
            </a:r>
            <a:r>
              <a:rPr lang="kk-KZ" sz="3200" dirty="0"/>
              <a:t>сигналдардан келетін ақпараттарды өңдеу қиындығындағы </a:t>
            </a:r>
            <a:r>
              <a:rPr lang="kk-KZ" sz="3200" dirty="0" smtClean="0"/>
              <a:t>кемшілік,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3200" dirty="0" smtClean="0"/>
              <a:t>сақталып </a:t>
            </a:r>
            <a:r>
              <a:rPr lang="kk-KZ" sz="3200" dirty="0"/>
              <a:t>қалған маңдай бөліктерінің есебінен, балада ойлау операцияларын қалыптастырудың операциялық бөліктерін (талдау, синтез, салыстыру, жалпылау, жіктеу) жеңіл қалыптастыруға мүмкіндік береді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68773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492</TotalTime>
  <Words>482</Words>
  <Application>Microsoft Office PowerPoint</Application>
  <PresentationFormat>Широкоэкранный</PresentationFormat>
  <Paragraphs>49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Ион</vt:lpstr>
      <vt:lpstr> Ауытқыған психикалық дамудың жіктелуі</vt:lpstr>
      <vt:lpstr>Педагогикалық классификация, Психологиялық классификация Нейропсихологиялық классификация Барлығы да бүгінгі таңда эмпирикалық, қолданбалы сипатқа ие.  Олар белгілі бір тәсілмен жұмыс жасалуы тиіс балалар тобының ерекшеліктерін айқындау талпынысы жасалған зерттеу жұмыстарына сүйенеді.</vt:lpstr>
      <vt:lpstr>В.В. Лебединскийдің классификациясы</vt:lpstr>
      <vt:lpstr>Классификация клиницисттер жасап шығарған дизонтогенездің клиникалық параметрлеріне және Лебединский бөліп көрсеткен дизонтогенездің психологиялық параметрлеріне негізделген</vt:lpstr>
      <vt:lpstr>Дизонтогенездің клиникалық параметрлеріне: </vt:lpstr>
      <vt:lpstr>Ауру үдерісінің таралуы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В.В. Лебединскийдің психикалық дизонтогенезді жіктеуі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В.В. Лебединскийдің психикалық дизонтогенезді жіктеуі</dc:title>
  <dc:creator>Пользователь Windows</dc:creator>
  <cp:lastModifiedBy>Пользователь Windows</cp:lastModifiedBy>
  <cp:revision>25</cp:revision>
  <dcterms:created xsi:type="dcterms:W3CDTF">2022-09-15T18:58:26Z</dcterms:created>
  <dcterms:modified xsi:type="dcterms:W3CDTF">2023-09-17T14:57:15Z</dcterms:modified>
</cp:coreProperties>
</file>